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67" r:id="rId2"/>
    <p:sldId id="409" r:id="rId3"/>
    <p:sldId id="411" r:id="rId4"/>
    <p:sldId id="412" r:id="rId5"/>
    <p:sldId id="413" r:id="rId6"/>
    <p:sldId id="424" r:id="rId7"/>
    <p:sldId id="414" r:id="rId8"/>
    <p:sldId id="416" r:id="rId9"/>
    <p:sldId id="417" r:id="rId10"/>
    <p:sldId id="418" r:id="rId11"/>
    <p:sldId id="415" r:id="rId12"/>
    <p:sldId id="419" r:id="rId13"/>
    <p:sldId id="420" r:id="rId14"/>
    <p:sldId id="421" r:id="rId15"/>
    <p:sldId id="422" r:id="rId16"/>
    <p:sldId id="423" r:id="rId17"/>
    <p:sldId id="406" r:id="rId18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3" autoAdjust="0"/>
    <p:restoredTop sz="27636" autoAdjust="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B547B0-2C2D-4778-88D4-DE4E853F62CF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6566E-1A3A-4BB5-9491-92F172F02A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73142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Justificación y Marco Legal:</a:t>
            </a:r>
          </a:p>
          <a:p>
            <a:r>
              <a:rPr lang="es-CO" dirty="0" smtClean="0"/>
              <a:t>Detallados en el estudio técnico</a:t>
            </a:r>
            <a:r>
              <a:rPr lang="es-CO" baseline="0" dirty="0" smtClean="0"/>
              <a:t> remitido a la </a:t>
            </a:r>
            <a:r>
              <a:rPr lang="es-CO" baseline="0" dirty="0" err="1" smtClean="0"/>
              <a:t>JAR</a:t>
            </a:r>
            <a:r>
              <a:rPr lang="es-CO" baseline="0" dirty="0" smtClean="0"/>
              <a:t> el 23/02/2021 mediante comunicación interna N°2021300217 (PP. 8-13 y 17-34).</a:t>
            </a:r>
          </a:p>
          <a:p>
            <a:endParaRPr lang="es-CO" baseline="0" dirty="0" smtClean="0"/>
          </a:p>
          <a:p>
            <a:r>
              <a:rPr lang="es-CO" b="1" baseline="0" dirty="0" smtClean="0"/>
              <a:t>Antecedentes:</a:t>
            </a:r>
          </a:p>
          <a:p>
            <a:r>
              <a:rPr lang="es-CO" baseline="0" dirty="0" smtClean="0"/>
              <a:t>Detallados en el estudio técnico, PP. 34-38.</a:t>
            </a:r>
          </a:p>
          <a:p>
            <a:endParaRPr lang="es-CO" baseline="0" dirty="0" smtClean="0"/>
          </a:p>
          <a:p>
            <a:r>
              <a:rPr lang="es-CO" b="1" baseline="0" dirty="0" smtClean="0"/>
              <a:t>Estudio Técnico: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baseline="0" dirty="0" smtClean="0"/>
              <a:t>Cumple con las directrices del DAFP (“</a:t>
            </a:r>
            <a:r>
              <a:rPr lang="es-CO" b="1" i="1" baseline="0" dirty="0" smtClean="0"/>
              <a:t>Guía de rediseño para entidades del orden territorial</a:t>
            </a:r>
            <a:r>
              <a:rPr lang="es-CO" baseline="0" dirty="0" smtClean="0"/>
              <a:t>”, versión 2, junio de 2018).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baseline="0" dirty="0" smtClean="0"/>
              <a:t>Cumple con la normativa incluida en la ley 909 de 2004, artículo 46 (“</a:t>
            </a:r>
            <a:r>
              <a:rPr lang="es-CO" i="1" baseline="0" dirty="0" smtClean="0"/>
              <a:t>REFORMAS DE PLANTAS DE PERSONAL</a:t>
            </a:r>
            <a:r>
              <a:rPr lang="es-CO" baseline="0" dirty="0" smtClean="0"/>
              <a:t>”).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baseline="0" dirty="0" smtClean="0"/>
              <a:t>Cumple con la normativa incluida en el decreto 1083 de 2015, artículos 2.2.1.4.1. (“</a:t>
            </a:r>
            <a:r>
              <a:rPr lang="es-MX" i="1" baseline="0" dirty="0" smtClean="0"/>
              <a:t>Actualización de plantas de empleo</a:t>
            </a:r>
            <a:r>
              <a:rPr lang="es-MX" baseline="0" dirty="0" smtClean="0"/>
              <a:t>”), 2.2.12.1 (“</a:t>
            </a:r>
            <a:r>
              <a:rPr lang="es-MX" i="1" baseline="0" dirty="0" smtClean="0"/>
              <a:t>Reformas de las plantas de empleos</a:t>
            </a:r>
            <a:r>
              <a:rPr lang="es-MX" baseline="0" dirty="0" smtClean="0"/>
              <a:t>”), 2.2.12.2 (“Motivación de la modificación de una planta de empleos”) y 2.2.12.3 (“</a:t>
            </a:r>
            <a:r>
              <a:rPr lang="es-MX" i="1" baseline="0" dirty="0" smtClean="0"/>
              <a:t>Estudios que soporten las modificaciones de las plantas de empleos</a:t>
            </a:r>
            <a:r>
              <a:rPr lang="es-MX" baseline="0" dirty="0" smtClean="0"/>
              <a:t>”).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baseline="0" dirty="0" smtClean="0"/>
              <a:t>Se fundamenta en el diagnóstico y conclusiones del documento “</a:t>
            </a:r>
            <a:r>
              <a:rPr lang="es-MX" b="1" i="1" baseline="0" dirty="0" smtClean="0"/>
              <a:t>Revisión al modelo de operación, sistema de gestión de la calidad (</a:t>
            </a:r>
            <a:r>
              <a:rPr lang="es-MX" b="1" i="1" baseline="0" dirty="0" err="1" smtClean="0"/>
              <a:t>SGC</a:t>
            </a:r>
            <a:r>
              <a:rPr lang="es-MX" b="1" i="1" baseline="0" dirty="0" smtClean="0"/>
              <a:t>) y estructura administrativa</a:t>
            </a:r>
            <a:r>
              <a:rPr lang="es-MX" baseline="0" dirty="0" smtClean="0"/>
              <a:t>”, presentado a la </a:t>
            </a:r>
            <a:r>
              <a:rPr lang="es-MX" baseline="0" dirty="0" err="1" smtClean="0"/>
              <a:t>JAR</a:t>
            </a:r>
            <a:r>
              <a:rPr lang="es-MX" baseline="0" dirty="0" smtClean="0"/>
              <a:t> mediante comunicación interna 2020301189 el 14 de diciembre de 2020.</a:t>
            </a:r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6566E-1A3A-4BB5-9491-92F172F02AA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191078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56188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268827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06813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06536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0217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220190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8962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6566E-1A3A-4BB5-9491-92F172F02AA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75173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9240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411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82805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36566E-1A3A-4BB5-9491-92F172F02AA7}" type="slidenum">
              <a:rPr lang="es-CO" smtClean="0"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09801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5842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9566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b="1" dirty="0" smtClean="0"/>
              <a:t>Empleados públicos en la planta actual: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Operaciones.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Realización y Producción.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Contenidos.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Coproducciones.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Jefe de Noticiero.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</a:p>
          <a:p>
            <a:endParaRPr lang="es-CO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b="1" dirty="0" smtClean="0"/>
              <a:t>Empleados públicos en la planta propuesta: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Gerente.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Secretario General.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Mercadeo y Comercialización.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Administrativo y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Producción y Tecnologías.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Innovación y Convergencia.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Director de Control Interno (Periodo).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Creativo y de Innovación.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 Planeación.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Líder del Sistema Informativo.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Redacción.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de Compras y Contratación.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Coordinador Financiero.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Financiero – Tesorero.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Contador.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Profesional de Almacén.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CO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Tecnólogo de Almacén.</a:t>
            </a:r>
            <a:endParaRPr lang="es-CO" b="0" dirty="0" smtClean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36566E-1A3A-4BB5-9491-92F172F02AA7}" type="slidenum">
              <a:rPr kumimoji="0" lang="es-CO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s-CO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35168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1807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6619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5722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2057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6108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643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468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70258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3673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14086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3358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7BA9C-AB38-43B3-97ED-9C50BEDD3802}" type="datetimeFigureOut">
              <a:rPr lang="es-CO" smtClean="0"/>
              <a:t>23/04/2021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649EE-66CB-419F-8EFB-0737281AEC3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6861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0" y="307776"/>
            <a:ext cx="12191999" cy="58785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SEGUIMIENTO A INDICADORES</a:t>
            </a:r>
            <a:endParaRPr lang="es-CO" sz="4000" b="1" dirty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4000" b="1" dirty="0" smtClean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PLAN ESTRATÉGICO 2020 – 2023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“</a:t>
            </a:r>
            <a:r>
              <a:rPr kumimoji="0" lang="es-CO" sz="40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TELEANTIOQUIA EMOCIONA</a:t>
            </a:r>
            <a:r>
              <a:rPr kumimoji="0" lang="es-CO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CO" sz="4000" b="1" baseline="0" dirty="0">
              <a:solidFill>
                <a:prstClr val="black"/>
              </a:solidFill>
              <a:latin typeface="Calibri Light" panose="020F0302020204030204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4° TRIMESTRE DE 2020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4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</a:rPr>
              <a:t>Coordinación de Planeación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noProof="0" dirty="0" smtClean="0">
                <a:solidFill>
                  <a:prstClr val="black"/>
                </a:solidFill>
                <a:latin typeface="Calibri Light" panose="020F0302020204030204"/>
              </a:rPr>
              <a:t>Marzo de 2021</a:t>
            </a:r>
            <a:endParaRPr kumimoji="0" lang="es-CO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90348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34" y="1193929"/>
            <a:ext cx="11524503" cy="4412735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699634" y="6128257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173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3210" y="1188658"/>
            <a:ext cx="10265579" cy="2819543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335280" y="4280425"/>
            <a:ext cx="11521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000" dirty="0">
                <a:solidFill>
                  <a:prstClr val="black"/>
                </a:solidFill>
              </a:rPr>
              <a:t>Aunque durante el 2020 se alcanzaron a cobrar </a:t>
            </a:r>
            <a:r>
              <a:rPr lang="es-MX" sz="2000" dirty="0" smtClean="0">
                <a:solidFill>
                  <a:prstClr val="black"/>
                </a:solidFill>
              </a:rPr>
              <a:t>incentivos </a:t>
            </a:r>
            <a:r>
              <a:rPr lang="es-MX" sz="2000" dirty="0">
                <a:solidFill>
                  <a:prstClr val="black"/>
                </a:solidFill>
              </a:rPr>
              <a:t>logrados durante el </a:t>
            </a:r>
            <a:r>
              <a:rPr lang="es-MX" sz="2000" dirty="0" smtClean="0">
                <a:solidFill>
                  <a:prstClr val="black"/>
                </a:solidFill>
              </a:rPr>
              <a:t>2019, no fue posible facturar todos los </a:t>
            </a:r>
            <a:r>
              <a:rPr lang="es-MX" sz="2000" dirty="0">
                <a:solidFill>
                  <a:prstClr val="black"/>
                </a:solidFill>
              </a:rPr>
              <a:t>incentivos generados con la ejecución del año, </a:t>
            </a:r>
            <a:r>
              <a:rPr lang="es-MX" sz="2000" dirty="0" smtClean="0">
                <a:solidFill>
                  <a:prstClr val="black"/>
                </a:solidFill>
              </a:rPr>
              <a:t>los cuales </a:t>
            </a:r>
            <a:r>
              <a:rPr lang="es-MX" sz="2000" dirty="0">
                <a:solidFill>
                  <a:prstClr val="black"/>
                </a:solidFill>
              </a:rPr>
              <a:t>se han estado facturando los primeros meses del </a:t>
            </a:r>
            <a:r>
              <a:rPr lang="es-MX" sz="2000" dirty="0" smtClean="0">
                <a:solidFill>
                  <a:prstClr val="black"/>
                </a:solidFill>
              </a:rPr>
              <a:t>2021: </a:t>
            </a:r>
            <a:r>
              <a:rPr lang="es-MX" sz="2000" dirty="0">
                <a:solidFill>
                  <a:prstClr val="black"/>
                </a:solidFill>
              </a:rPr>
              <a:t>incentivos </a:t>
            </a:r>
            <a:r>
              <a:rPr lang="es-MX" sz="2000" dirty="0" smtClean="0">
                <a:solidFill>
                  <a:prstClr val="black"/>
                </a:solidFill>
              </a:rPr>
              <a:t>enero 2021</a:t>
            </a:r>
            <a:r>
              <a:rPr lang="es-MX" sz="2000" dirty="0">
                <a:solidFill>
                  <a:prstClr val="black"/>
                </a:solidFill>
              </a:rPr>
              <a:t>: 141 millones e incentivos </a:t>
            </a:r>
            <a:r>
              <a:rPr lang="es-MX" sz="2000" dirty="0" smtClean="0">
                <a:solidFill>
                  <a:prstClr val="black"/>
                </a:solidFill>
              </a:rPr>
              <a:t>febrero 2021</a:t>
            </a:r>
            <a:r>
              <a:rPr lang="es-MX" sz="2000" dirty="0">
                <a:solidFill>
                  <a:prstClr val="black"/>
                </a:solidFill>
              </a:rPr>
              <a:t>: 297 millones</a:t>
            </a:r>
            <a:r>
              <a:rPr lang="es-MX" sz="2000" dirty="0" smtClean="0">
                <a:solidFill>
                  <a:prstClr val="black"/>
                </a:solidFill>
              </a:rPr>
              <a:t>. Por lo anterior no se logró la meta esperada para el indicador </a:t>
            </a:r>
            <a:r>
              <a:rPr lang="es-MX" sz="2000" b="1" i="1" dirty="0" smtClean="0">
                <a:solidFill>
                  <a:prstClr val="black"/>
                </a:solidFill>
              </a:rPr>
              <a:t>ingresos totales por incentivos (1.3.2.B.)</a:t>
            </a:r>
            <a:r>
              <a:rPr lang="es-MX" sz="2000" dirty="0" smtClean="0">
                <a:solidFill>
                  <a:prstClr val="black"/>
                </a:solidFill>
              </a:rPr>
              <a:t>.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755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9274" y="916434"/>
            <a:ext cx="8793452" cy="4080870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335280" y="5017799"/>
            <a:ext cx="11521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000" dirty="0" smtClean="0">
                <a:solidFill>
                  <a:prstClr val="black"/>
                </a:solidFill>
                <a:latin typeface="Calibri" panose="020F0502020204030204"/>
              </a:rPr>
              <a:t>Para el indicador </a:t>
            </a:r>
            <a:r>
              <a:rPr lang="es-MX" sz="2000" b="1" i="1" dirty="0" smtClean="0">
                <a:solidFill>
                  <a:prstClr val="black"/>
                </a:solidFill>
                <a:latin typeface="Calibri" panose="020F0502020204030204"/>
              </a:rPr>
              <a:t>personas capacitadas en narrativa audiovisual e informativa (3.1.2.I.)</a:t>
            </a:r>
            <a:r>
              <a:rPr lang="es-MX" sz="2000" dirty="0" smtClean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es-MX" sz="2000" dirty="0" smtClean="0">
                <a:solidFill>
                  <a:prstClr val="black"/>
                </a:solidFill>
              </a:rPr>
              <a:t>a </a:t>
            </a:r>
            <a:r>
              <a:rPr lang="es-MX" sz="2000" dirty="0">
                <a:solidFill>
                  <a:prstClr val="black"/>
                </a:solidFill>
              </a:rPr>
              <a:t>raíz de la contingencia generada por la PANDEMIA – COVID 19, no fue posible llevar a cabo las capacitaciones proyectadas.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7232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2336" y="1067027"/>
            <a:ext cx="9627328" cy="3425791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335280" y="4643412"/>
            <a:ext cx="115214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Para el indicador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es-MX" sz="20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ejecución plan de capacitación (1.2.1.G.)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, </a:t>
            </a:r>
            <a:r>
              <a:rPr lang="es-MX" sz="2000" dirty="0" smtClean="0">
                <a:solidFill>
                  <a:prstClr val="black"/>
                </a:solidFill>
              </a:rPr>
              <a:t>durante </a:t>
            </a:r>
            <a:r>
              <a:rPr lang="es-MX" sz="2000" dirty="0">
                <a:solidFill>
                  <a:prstClr val="black"/>
                </a:solidFill>
              </a:rPr>
              <a:t>el año 2020 el plan de capacitación se elaboró considerando eventos de formación presenciales y virtuales; sin embargo, a raíz de la contingencia generada por la PANDEMIA – COVID 19, un porcentaje de estas </a:t>
            </a:r>
            <a:r>
              <a:rPr lang="es-MX" sz="2000" dirty="0" smtClean="0">
                <a:solidFill>
                  <a:prstClr val="black"/>
                </a:solidFill>
              </a:rPr>
              <a:t>fue cancelada </a:t>
            </a:r>
            <a:r>
              <a:rPr lang="es-MX" sz="2000" dirty="0">
                <a:solidFill>
                  <a:prstClr val="black"/>
                </a:solidFill>
              </a:rPr>
              <a:t>por parte de los organizadores.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63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411" y="1265906"/>
            <a:ext cx="8765177" cy="4304934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616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9099" y="989302"/>
            <a:ext cx="8773802" cy="3596911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339632" y="4659082"/>
            <a:ext cx="11521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Para</a:t>
            </a:r>
            <a:r>
              <a:rPr kumimoji="0" lang="es-MX" sz="20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el indicador </a:t>
            </a:r>
            <a:r>
              <a:rPr kumimoji="0" lang="es-MX" sz="2000" b="1" i="1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cobertura red digital (2.1.2.B</a:t>
            </a:r>
            <a:r>
              <a:rPr lang="es-MX" sz="2000" b="1" i="1" dirty="0">
                <a:solidFill>
                  <a:prstClr val="black"/>
                </a:solidFill>
              </a:rPr>
              <a:t>.)</a:t>
            </a:r>
            <a:r>
              <a:rPr lang="es-MX" sz="2000" dirty="0">
                <a:solidFill>
                  <a:prstClr val="black"/>
                </a:solidFill>
              </a:rPr>
              <a:t>, La implementación y mantenimiento de la red digital de televisión (TDT) de Teleantioquia, como de todos los canales regionales, está a cargo de </a:t>
            </a:r>
            <a:r>
              <a:rPr lang="es-MX" sz="2000" dirty="0" err="1" smtClean="0">
                <a:solidFill>
                  <a:prstClr val="black"/>
                </a:solidFill>
              </a:rPr>
              <a:t>RTVC</a:t>
            </a:r>
            <a:r>
              <a:rPr lang="es-MX" sz="2000" dirty="0" smtClean="0">
                <a:solidFill>
                  <a:prstClr val="black"/>
                </a:solidFill>
              </a:rPr>
              <a:t>; Teleantioquia </a:t>
            </a:r>
            <a:r>
              <a:rPr lang="es-MX" sz="2000" dirty="0">
                <a:solidFill>
                  <a:prstClr val="black"/>
                </a:solidFill>
              </a:rPr>
              <a:t>no tiene ninguna injerencia en el montaje y cobertura de dicha </a:t>
            </a:r>
            <a:r>
              <a:rPr lang="es-MX" sz="2000" dirty="0" smtClean="0">
                <a:solidFill>
                  <a:prstClr val="black"/>
                </a:solidFill>
              </a:rPr>
              <a:t>red. Por </a:t>
            </a:r>
            <a:r>
              <a:rPr lang="es-MX" sz="2000" dirty="0">
                <a:solidFill>
                  <a:prstClr val="black"/>
                </a:solidFill>
              </a:rPr>
              <a:t>lo tanto, el cumplimiento de </a:t>
            </a:r>
            <a:r>
              <a:rPr lang="es-MX" sz="2000" dirty="0" smtClean="0">
                <a:solidFill>
                  <a:prstClr val="black"/>
                </a:solidFill>
              </a:rPr>
              <a:t>la meta </a:t>
            </a:r>
            <a:r>
              <a:rPr lang="es-MX" sz="2000" dirty="0">
                <a:solidFill>
                  <a:prstClr val="black"/>
                </a:solidFill>
              </a:rPr>
              <a:t>de éste indicador, </a:t>
            </a:r>
            <a:r>
              <a:rPr lang="es-MX" sz="2000" dirty="0" smtClean="0">
                <a:solidFill>
                  <a:prstClr val="black"/>
                </a:solidFill>
              </a:rPr>
              <a:t>está ligado </a:t>
            </a:r>
            <a:r>
              <a:rPr lang="es-MX" sz="2000" dirty="0">
                <a:solidFill>
                  <a:prstClr val="black"/>
                </a:solidFill>
              </a:rPr>
              <a:t>estrictamente a las inversiones que </a:t>
            </a:r>
            <a:r>
              <a:rPr lang="es-MX" sz="2000" dirty="0" err="1">
                <a:solidFill>
                  <a:prstClr val="black"/>
                </a:solidFill>
              </a:rPr>
              <a:t>RTVC</a:t>
            </a:r>
            <a:r>
              <a:rPr lang="es-MX" sz="2000" dirty="0">
                <a:solidFill>
                  <a:prstClr val="black"/>
                </a:solidFill>
              </a:rPr>
              <a:t> realice en la red</a:t>
            </a:r>
            <a:r>
              <a:rPr kumimoji="0" lang="es-MX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3918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34" y="1318151"/>
            <a:ext cx="11495317" cy="3779431"/>
          </a:xfrm>
          <a:prstGeom prst="rect">
            <a:avLst/>
          </a:prstGeom>
        </p:spPr>
      </p:pic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15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OBSERVACIONES / </a:t>
            </a:r>
            <a:r>
              <a:rPr kumimoji="0" lang="es-CO" sz="40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RECOMENDACIONES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AF6B88F-2AA2-4F60-A998-2C2142253E35}"/>
              </a:ext>
            </a:extLst>
          </p:cNvPr>
          <p:cNvSpPr txBox="1"/>
          <p:nvPr/>
        </p:nvSpPr>
        <p:spPr>
          <a:xfrm>
            <a:off x="191588" y="1067981"/>
            <a:ext cx="11808823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 se presentan</a:t>
            </a:r>
            <a:r>
              <a:rPr kumimoji="0" lang="es-CO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indicadores de resultado para la línea 2 – CONECTA porque para el año 2020 no se tenía previsto realizar mediciones.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s-CO" sz="2800" dirty="0" smtClean="0">
                <a:solidFill>
                  <a:prstClr val="black"/>
                </a:solidFill>
                <a:latin typeface="Calibri" panose="020F0502020204030204"/>
              </a:rPr>
              <a:t>N.A.: indicadores para los cuales no estaba previsto realizar medición en el periodo.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CO" sz="2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N.D</a:t>
            </a:r>
            <a:r>
              <a:rPr kumimoji="0" lang="es-CO" sz="2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.: indicadores para los cuales estaba previsto realizar medición en el periodo, pero por alguna razón no fue posible obtener los datos para ello.</a:t>
            </a:r>
          </a:p>
          <a:p>
            <a:pPr marL="342900" indent="-342900" algn="just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es-CO" sz="2800" b="1" i="1" dirty="0" smtClean="0">
                <a:solidFill>
                  <a:prstClr val="black"/>
                </a:solidFill>
              </a:rPr>
              <a:t>Metas por revisar</a:t>
            </a:r>
            <a:r>
              <a:rPr lang="es-CO" sz="2800" b="1" dirty="0" smtClean="0">
                <a:solidFill>
                  <a:prstClr val="black"/>
                </a:solidFill>
              </a:rPr>
              <a:t>: </a:t>
            </a:r>
            <a:r>
              <a:rPr lang="es-CO" sz="2800" dirty="0" smtClean="0">
                <a:solidFill>
                  <a:prstClr val="black"/>
                </a:solidFill>
              </a:rPr>
              <a:t>se considera necesario revisar, y eventualmente replantear, las metas para aquellos indicadores cuyo resultado estuvo desviado más de un 30% de la meta inicialmente prevista (cumplimiento mayor a 130% o menor a 70%).</a:t>
            </a:r>
            <a:endParaRPr lang="es-CO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35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49866" y="2390411"/>
            <a:ext cx="1810669" cy="211138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43864" y="2377349"/>
            <a:ext cx="1810669" cy="2104982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CONSOLIDADO INDICADORES DE RESULTADO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2388" y="1427160"/>
            <a:ext cx="3609145" cy="402980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6866" y="2377349"/>
            <a:ext cx="1810669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2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RESULTADOS LÍNEA 1 - SOSTENIBLE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5847" y="1028499"/>
            <a:ext cx="9560303" cy="3552510"/>
          </a:xfrm>
          <a:prstGeom prst="rect">
            <a:avLst/>
          </a:prstGeom>
        </p:spPr>
      </p:pic>
      <p:sp>
        <p:nvSpPr>
          <p:cNvPr id="8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335279" y="4662297"/>
            <a:ext cx="115214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dirty="0"/>
              <a:t>Aunque los resultados obtenidos </a:t>
            </a:r>
            <a:r>
              <a:rPr lang="es-MX" sz="2000" dirty="0" smtClean="0"/>
              <a:t>para </a:t>
            </a:r>
            <a:r>
              <a:rPr lang="es-MX" sz="2000" dirty="0"/>
              <a:t>los ingresos del canal fueron buenos en el 2020, </a:t>
            </a:r>
            <a:r>
              <a:rPr lang="es-MX" sz="2000" dirty="0" smtClean="0"/>
              <a:t>el incumplimiento </a:t>
            </a:r>
            <a:r>
              <a:rPr lang="es-MX" sz="2000" dirty="0"/>
              <a:t>en el indicador de </a:t>
            </a:r>
            <a:r>
              <a:rPr lang="es-MX" sz="2000" b="1" i="1" dirty="0" smtClean="0"/>
              <a:t>número total </a:t>
            </a:r>
            <a:r>
              <a:rPr lang="es-MX" sz="2000" b="1" i="1" dirty="0"/>
              <a:t>de clientes </a:t>
            </a:r>
            <a:r>
              <a:rPr lang="es-MX" sz="2000" b="1" i="1" dirty="0" smtClean="0"/>
              <a:t>(1.3.B.) </a:t>
            </a:r>
            <a:r>
              <a:rPr lang="es-MX" sz="2000" dirty="0" smtClean="0"/>
              <a:t>se </a:t>
            </a:r>
            <a:r>
              <a:rPr lang="es-MX" sz="2000" dirty="0"/>
              <a:t>atribuye a los 5 meses de confinamiento y la caída general en el mercado </a:t>
            </a:r>
            <a:r>
              <a:rPr lang="es-MX" sz="2000" dirty="0" smtClean="0"/>
              <a:t>publicitario, </a:t>
            </a:r>
            <a:r>
              <a:rPr lang="es-MX" sz="2000" dirty="0"/>
              <a:t>que en dichos meses alcanzo un decrecimiento hasta del </a:t>
            </a:r>
            <a:r>
              <a:rPr lang="es-MX" sz="2000" dirty="0" smtClean="0"/>
              <a:t>52</a:t>
            </a:r>
            <a:r>
              <a:rPr lang="es-MX" sz="2000" dirty="0"/>
              <a:t>% y termino el año con un acumulado del </a:t>
            </a:r>
            <a:r>
              <a:rPr lang="es-MX" sz="2000" dirty="0" smtClean="0"/>
              <a:t>25</a:t>
            </a:r>
            <a:r>
              <a:rPr lang="es-MX" sz="2000" dirty="0"/>
              <a:t>%.</a:t>
            </a:r>
            <a:endParaRPr lang="es-CO" sz="2000" dirty="0"/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b="1" i="1"/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just"/>
            <a:r>
              <a:rPr lang="es-ES" sz="2000" b="1" i="1" dirty="0" smtClean="0"/>
              <a:t>Indicadores con metas por revisar</a:t>
            </a:r>
            <a:endParaRPr lang="es-CO" sz="2000" b="1" i="1" dirty="0"/>
          </a:p>
        </p:txBody>
      </p:sp>
    </p:spTree>
    <p:extLst>
      <p:ext uri="{BB962C8B-B14F-4D97-AF65-F5344CB8AC3E}">
        <p14:creationId xmlns:p14="http://schemas.microsoft.com/office/powerpoint/2010/main" val="33377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RESULTADOS LÍNEA 2 - CONECTA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723" y="2004778"/>
            <a:ext cx="11404554" cy="2848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66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RESULTADOS LÍNEA 3 - INSPIRA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8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339634" y="4182284"/>
            <a:ext cx="1152144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000" dirty="0">
                <a:solidFill>
                  <a:prstClr val="black"/>
                </a:solidFill>
              </a:rPr>
              <a:t>Debido a la contingencia generada por </a:t>
            </a:r>
            <a:r>
              <a:rPr lang="es-MX" sz="2000" dirty="0" smtClean="0">
                <a:solidFill>
                  <a:prstClr val="black"/>
                </a:solidFill>
              </a:rPr>
              <a:t>el </a:t>
            </a:r>
            <a:r>
              <a:rPr lang="es-MX" sz="2000" dirty="0">
                <a:solidFill>
                  <a:prstClr val="black"/>
                </a:solidFill>
              </a:rPr>
              <a:t>COVID 19, el esquema de producción y emisión de los contenidos diversos </a:t>
            </a:r>
            <a:r>
              <a:rPr lang="es-MX" dirty="0">
                <a:solidFill>
                  <a:prstClr val="black"/>
                </a:solidFill>
              </a:rPr>
              <a:t>que</a:t>
            </a:r>
            <a:r>
              <a:rPr lang="es-MX" sz="2000" dirty="0">
                <a:solidFill>
                  <a:prstClr val="black"/>
                </a:solidFill>
              </a:rPr>
              <a:t> se tenían presupuestados para ser parte de la oferta de programación del 2020 quedó limitada </a:t>
            </a:r>
            <a:r>
              <a:rPr lang="es-MX" sz="2000" dirty="0" smtClean="0">
                <a:solidFill>
                  <a:prstClr val="black"/>
                </a:solidFill>
              </a:rPr>
              <a:t>al </a:t>
            </a:r>
            <a:r>
              <a:rPr lang="es-MX" sz="2000" dirty="0">
                <a:solidFill>
                  <a:prstClr val="black"/>
                </a:solidFill>
              </a:rPr>
              <a:t>último trimestre del </a:t>
            </a:r>
            <a:r>
              <a:rPr lang="es-MX" sz="2000" dirty="0" smtClean="0">
                <a:solidFill>
                  <a:prstClr val="black"/>
                </a:solidFill>
              </a:rPr>
              <a:t>año, razón por la cual se </a:t>
            </a:r>
            <a:r>
              <a:rPr lang="es-MX" sz="2000" dirty="0">
                <a:solidFill>
                  <a:prstClr val="black"/>
                </a:solidFill>
              </a:rPr>
              <a:t>dejaron de emitir en promedio 60 horas de contendidos diversos.  Si éstas se hubieran </a:t>
            </a:r>
            <a:r>
              <a:rPr lang="es-MX" sz="2000" dirty="0" smtClean="0">
                <a:solidFill>
                  <a:prstClr val="black"/>
                </a:solidFill>
              </a:rPr>
              <a:t>emitido </a:t>
            </a:r>
            <a:r>
              <a:rPr lang="es-MX" sz="2000" dirty="0">
                <a:solidFill>
                  <a:prstClr val="black"/>
                </a:solidFill>
              </a:rPr>
              <a:t>en el 2020, se </a:t>
            </a:r>
            <a:r>
              <a:rPr lang="es-MX" sz="2000" dirty="0" smtClean="0">
                <a:solidFill>
                  <a:prstClr val="black"/>
                </a:solidFill>
              </a:rPr>
              <a:t>habría alcanzado </a:t>
            </a:r>
            <a:r>
              <a:rPr lang="es-MX" sz="2000" dirty="0">
                <a:solidFill>
                  <a:prstClr val="black"/>
                </a:solidFill>
              </a:rPr>
              <a:t>la meta propuesta del 2% para el primer año </a:t>
            </a:r>
            <a:r>
              <a:rPr lang="es-MX" sz="2000" dirty="0" smtClean="0">
                <a:solidFill>
                  <a:prstClr val="black"/>
                </a:solidFill>
              </a:rPr>
              <a:t>del indicador </a:t>
            </a:r>
            <a:r>
              <a:rPr lang="es-MX" sz="2000" b="1" i="1" dirty="0" smtClean="0">
                <a:solidFill>
                  <a:prstClr val="black"/>
                </a:solidFill>
              </a:rPr>
              <a:t>índice de contenidos diversos emitidos (3.2.A.)</a:t>
            </a:r>
            <a:r>
              <a:rPr lang="es-MX" sz="2000" dirty="0" smtClean="0">
                <a:solidFill>
                  <a:prstClr val="black"/>
                </a:solidFill>
              </a:rPr>
              <a:t>.</a:t>
            </a:r>
            <a:endParaRPr kumimoji="0" lang="es-CO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34" y="1120677"/>
            <a:ext cx="11521440" cy="2851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674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39325"/>
            <a:ext cx="12191999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4000" b="1" noProof="0" dirty="0" smtClean="0">
                <a:solidFill>
                  <a:prstClr val="black"/>
                </a:solidFill>
                <a:latin typeface="Calibri Light" panose="020F0302020204030204"/>
              </a:rPr>
              <a:t>CONSOLIDADO INDICADORES </a:t>
            </a:r>
            <a:r>
              <a:rPr kumimoji="0" lang="es-CO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DE </a:t>
            </a:r>
            <a:r>
              <a:rPr lang="es-CO" sz="4000" b="1" dirty="0" smtClean="0">
                <a:solidFill>
                  <a:prstClr val="black"/>
                </a:solidFill>
                <a:latin typeface="Calibri Light" panose="020F0302020204030204"/>
              </a:rPr>
              <a:t>PRODUCTO</a:t>
            </a:r>
            <a:endParaRPr kumimoji="0" lang="es-CO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476" y="1546429"/>
            <a:ext cx="3610800" cy="42126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7782" y="2646802"/>
            <a:ext cx="1719221" cy="2011854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65633" y="2652898"/>
            <a:ext cx="1719221" cy="2005758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573485" y="2652898"/>
            <a:ext cx="1719221" cy="2005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34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9634" y="1629708"/>
            <a:ext cx="11521015" cy="3164360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39634" y="6168367"/>
            <a:ext cx="360000" cy="3600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O" sz="1800" b="1" i="1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CuadroTexto 5">
            <a:extLst>
              <a:ext uri="{FF2B5EF4-FFF2-40B4-BE49-F238E27FC236}">
                <a16:creationId xmlns:a16="http://schemas.microsoft.com/office/drawing/2014/main" id="{FA50DCBE-7D49-4326-87B7-6221DA02EE0A}"/>
              </a:ext>
            </a:extLst>
          </p:cNvPr>
          <p:cNvSpPr txBox="1"/>
          <p:nvPr/>
        </p:nvSpPr>
        <p:spPr>
          <a:xfrm>
            <a:off x="713923" y="6148312"/>
            <a:ext cx="4481966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1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Indicadores con metas por revisar</a:t>
            </a:r>
            <a:endParaRPr kumimoji="0" lang="es-CO" sz="20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525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218" y="1657789"/>
            <a:ext cx="11497563" cy="3162405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705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2697" y="1670853"/>
            <a:ext cx="11512664" cy="3162403"/>
          </a:xfrm>
          <a:prstGeom prst="rect">
            <a:avLst/>
          </a:prstGeom>
        </p:spPr>
      </p:pic>
      <p:sp>
        <p:nvSpPr>
          <p:cNvPr id="4" name="CuadroTexto 4">
            <a:extLst>
              <a:ext uri="{FF2B5EF4-FFF2-40B4-BE49-F238E27FC236}">
                <a16:creationId xmlns:a16="http://schemas.microsoft.com/office/drawing/2014/main" id="{A35A5839-E7F1-42B9-A779-EE96E2F16EA4}"/>
              </a:ext>
            </a:extLst>
          </p:cNvPr>
          <p:cNvSpPr txBox="1"/>
          <p:nvPr/>
        </p:nvSpPr>
        <p:spPr>
          <a:xfrm>
            <a:off x="1" y="270103"/>
            <a:ext cx="12191999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INDICADORES DE PRODUCTO</a:t>
            </a:r>
            <a:endParaRPr kumimoji="0" lang="es-CO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3485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2875</TotalTime>
  <Words>3100</Words>
  <Application>Microsoft Office PowerPoint</Application>
  <PresentationFormat>Panorámica</PresentationFormat>
  <Paragraphs>567</Paragraphs>
  <Slides>17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mfrodriguez@teleantioquia.com.co</dc:creator>
  <cp:lastModifiedBy>Milena Farina Rodriguez Florez</cp:lastModifiedBy>
  <cp:revision>171</cp:revision>
  <dcterms:created xsi:type="dcterms:W3CDTF">2020-03-17T19:52:45Z</dcterms:created>
  <dcterms:modified xsi:type="dcterms:W3CDTF">2021-04-23T21:19:03Z</dcterms:modified>
</cp:coreProperties>
</file>